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1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48" autoAdjust="0"/>
    <p:restoredTop sz="99077" autoAdjust="0"/>
  </p:normalViewPr>
  <p:slideViewPr>
    <p:cSldViewPr snapToGrid="0">
      <p:cViewPr varScale="1">
        <p:scale>
          <a:sx n="90" d="100"/>
          <a:sy n="90" d="100"/>
        </p:scale>
        <p:origin x="264" y="90"/>
      </p:cViewPr>
      <p:guideLst>
        <p:guide orient="horz" pos="2159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33E04709-BD20-41CB-A7C5-4E52E3C57593}" type="datetime1">
              <a:rPr lang="ko-KR" altLang="en-US"/>
              <a:pPr lvl="0">
                <a:defRPr/>
              </a:pPr>
              <a:t>2020-02-15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7C0E0C0D-F7CA-4DF4-97C6-B1201AD9CFA1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7CD8D6FD-6435-4ECF-BAE1-8B7C6B307FC6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6091535" y="6505278"/>
            <a:ext cx="724556" cy="413702"/>
          </a:xfrm>
          <a:prstGeom prst="rect">
            <a:avLst/>
          </a:prstGeom>
        </p:spPr>
        <p:txBody>
          <a:bodyPr wrap="none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22550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726340" y="261747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991260" y="26136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05710" y="259080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570630" y="258699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47034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623470" y="187452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888390" y="187071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202840" y="18478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467760" y="184404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31090" y="31851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896010" y="31813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10460" y="315849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7475380" y="315468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653950" y="44424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4918870" y="44386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233320" y="441579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7498240" y="441198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6261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_for_sc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347507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2009245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670982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332719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994455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656193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5358035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019771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6681509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7343246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8004983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8666719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2077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" y="1889126"/>
            <a:ext cx="1696452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03986" y="18861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03986" y="38292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867275" y="1889126"/>
            <a:ext cx="2466975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442786" y="18861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442786" y="38292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0525125" y="1889126"/>
            <a:ext cx="1666875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84461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350295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131719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913145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53315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234741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016166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5294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17222" y="2223628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73663" y="2215608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295443" y="3009692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9051885" y="3001671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888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054895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650331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245768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32790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6BC068B-2233-451F-835E-48926C525719}" type="datetimeFigureOut">
              <a:rPr lang="ko-KR" altLang="en-US" smtClean="0"/>
              <a:pPr/>
              <a:t>2020-02-15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6CA0-D80C-4F8F-BFF7-BB0CD9D86D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90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362816" y="112953"/>
            <a:ext cx="11466368" cy="84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b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4479" y="1980387"/>
            <a:ext cx="10403043" cy="2897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11119115" y="6531301"/>
            <a:ext cx="1072885" cy="34143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1271515" y="6534240"/>
            <a:ext cx="810188" cy="41370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>
              <a:defRPr sz="1751">
                <a:solidFill>
                  <a:srgbClr val="FFFFFF"/>
                </a:solidFill>
                <a:latin typeface="+mj-lt"/>
                <a:ea typeface="Titillium Bold"/>
                <a:cs typeface="Titillium Bold"/>
                <a:sym typeface="Titillium Bold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Shape 6"/>
          <p:cNvSpPr/>
          <p:nvPr/>
        </p:nvSpPr>
        <p:spPr>
          <a:xfrm>
            <a:off x="5302" y="6531300"/>
            <a:ext cx="11113815" cy="344379"/>
          </a:xfrm>
          <a:prstGeom prst="rect">
            <a:avLst/>
          </a:prstGeom>
          <a:solidFill>
            <a:srgbClr val="F1F1F1"/>
          </a:solidFill>
          <a:ln w="12700">
            <a:miter lim="400000"/>
          </a:ln>
          <a:effectLst/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25" name="Picture 4" descr="C:\Users\1\Desktop\KakaoTalk_20190220_105445782.jpg">
            <a:extLst>
              <a:ext uri="{FF2B5EF4-FFF2-40B4-BE49-F238E27FC236}">
                <a16:creationId xmlns:a16="http://schemas.microsoft.com/office/drawing/2014/main" id="{099F8F8E-6B61-48EE-AE89-D319B2FF4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33" y="6489391"/>
            <a:ext cx="1560295" cy="33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55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chemeClr val="accent4"/>
          </a:solidFill>
          <a:uFillTx/>
          <a:latin typeface="+mn-lt"/>
          <a:ea typeface="+mj-ea"/>
          <a:cs typeface="+mj-cs"/>
          <a:sym typeface="Titillium Semibold"/>
        </a:defRPr>
      </a:lvl1pPr>
      <a:lvl2pPr marL="0" marR="0" indent="114297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2pPr>
      <a:lvl3pPr marL="0" marR="0" indent="228594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3pPr>
      <a:lvl4pPr marL="0" marR="0" indent="342891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4pPr>
      <a:lvl5pPr marL="0" marR="0" indent="457189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5pPr>
      <a:lvl6pPr marL="0" marR="0" indent="571486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6pPr>
      <a:lvl7pPr marL="0" marR="0" indent="685783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7pPr>
      <a:lvl8pPr marL="0" marR="0" indent="800080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8pPr>
      <a:lvl9pPr marL="0" marR="0" indent="914377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9pPr>
    </p:titleStyle>
    <p:bodyStyle>
      <a:lvl1pPr marL="0" marR="0" indent="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1pPr>
      <a:lvl2pPr marL="0" marR="0" indent="11429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2pPr>
      <a:lvl3pPr marL="0" marR="0" indent="228594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3pPr>
      <a:lvl4pPr marL="0" marR="0" indent="342891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4pPr>
      <a:lvl5pPr marL="0" marR="0" indent="457189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5pPr>
      <a:lvl6pPr marL="0" marR="0" indent="571486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6pPr>
      <a:lvl7pPr marL="0" marR="0" indent="685783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7pPr>
      <a:lvl8pPr marL="0" marR="0" indent="80008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8pPr>
      <a:lvl9pPr marL="0" marR="0" indent="91437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9pPr>
    </p:bodyStyle>
    <p:otherStyle>
      <a:lvl1pPr marL="0" marR="0" indent="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1pPr>
      <a:lvl2pPr marL="0" marR="0" indent="11429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2pPr>
      <a:lvl3pPr marL="0" marR="0" indent="228594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3pPr>
      <a:lvl4pPr marL="0" marR="0" indent="342891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4pPr>
      <a:lvl5pPr marL="0" marR="0" indent="457189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5pPr>
      <a:lvl6pPr marL="0" marR="0" indent="571486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6pPr>
      <a:lvl7pPr marL="0" marR="0" indent="685783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7pPr>
      <a:lvl8pPr marL="0" marR="0" indent="80008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8pPr>
      <a:lvl9pPr marL="0" marR="0" indent="91437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kt-giga.com/doc/02/020301.php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1233304" y="1360004"/>
            <a:ext cx="9202189" cy="125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  <a:bevelB w="0" h="0"/>
              <a:contourClr>
                <a:schemeClr val="bg1"/>
              </a:contourClr>
            </a:sp3d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관리사무소 업무 지원을 위한</a:t>
            </a:r>
            <a:endParaRPr lang="en-US" altLang="ko-KR" sz="3600" kern="0" dirty="0">
              <a:solidFill>
                <a:srgbClr val="0097CC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“</a:t>
            </a:r>
            <a:r>
              <a:rPr lang="ko-KR" altLang="en-US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인터넷 전화</a:t>
            </a: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”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도입 방안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1336" y="3071013"/>
            <a:ext cx="6065762" cy="452046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Centrex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화매니저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기업전용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talk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20" y="3855056"/>
            <a:ext cx="4480560" cy="254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-9234" y="2033660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10396" y="391683"/>
            <a:ext cx="6724918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아직도  불편한 </a:t>
            </a:r>
            <a:r>
              <a:rPr lang="ko-KR" altLang="en-US" kern="0" dirty="0" err="1">
                <a:solidFill>
                  <a:srgbClr val="000000"/>
                </a:solidFill>
                <a:latin typeface="HY헤드라인M"/>
                <a:ea typeface="HY헤드라인M"/>
              </a:rPr>
              <a:t>쁘라치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전화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인터폰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HY헤드라인M"/>
                <a:ea typeface="HY헤드라인M"/>
              </a:rPr>
              <a:t>쫄대를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사용하고 있나요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</a:t>
            </a:r>
            <a:endParaRPr lang="ko-KR" altLang="en-US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614739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614739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603750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405623" y="388926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1249195" y="795585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043141" y="1219712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453968" y="795585"/>
            <a:ext cx="5840060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아직도  전화가 오면 전화 받으라고 소리쳐야 하나요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??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2247914" y="1218563"/>
            <a:ext cx="8706230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아직도  비싼 요금의 일반 전화를 선호하거나 직원 개인의 휴대  </a:t>
            </a:r>
            <a:r>
              <a:rPr lang="ko-KR" altLang="en-US" kern="0" dirty="0" err="1">
                <a:solidFill>
                  <a:srgbClr val="000000"/>
                </a:solidFill>
                <a:latin typeface="HY헤드라인M"/>
                <a:ea typeface="HY헤드라인M"/>
              </a:rPr>
              <a:t>폰애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의존하나요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</a:t>
            </a:r>
            <a:endParaRPr lang="ko-KR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91539264" descr="EMB00002a086f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1" y="1795858"/>
            <a:ext cx="2548864" cy="14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오른쪽 화살표 17"/>
          <p:cNvSpPr/>
          <p:nvPr/>
        </p:nvSpPr>
        <p:spPr>
          <a:xfrm>
            <a:off x="4048714" y="2145284"/>
            <a:ext cx="223020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0" y="1821985"/>
            <a:ext cx="2502707" cy="144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오른쪽 화살표 58"/>
          <p:cNvSpPr/>
          <p:nvPr/>
        </p:nvSpPr>
        <p:spPr>
          <a:xfrm>
            <a:off x="7446824" y="2178229"/>
            <a:ext cx="223020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374" y="1816905"/>
            <a:ext cx="2510906" cy="144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직사각형 6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465814" y="3445293"/>
            <a:ext cx="204773" cy="3720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60418" y="3448050"/>
            <a:ext cx="452488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</a:rPr>
              <a:t>똑똑한 인터넷전화  </a:t>
            </a:r>
            <a:r>
              <a:rPr lang="en-US" altLang="ko-KR" b="1" dirty="0">
                <a:solidFill>
                  <a:schemeClr val="bg1"/>
                </a:solidFill>
              </a:rPr>
              <a:t>Centrex</a:t>
            </a:r>
            <a:r>
              <a:rPr lang="ko-KR" altLang="en-US" b="1" dirty="0">
                <a:solidFill>
                  <a:schemeClr val="bg1"/>
                </a:solidFill>
              </a:rPr>
              <a:t> 도입 필요성</a:t>
            </a:r>
            <a:r>
              <a:rPr lang="ko-KR" altLang="en-US" dirty="0"/>
              <a:t> 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771976" y="3898929"/>
            <a:ext cx="10210984" cy="670560"/>
          </a:xfrm>
          <a:prstGeom prst="round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기존의 불편한 통신환경→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KT</a:t>
            </a:r>
            <a:r>
              <a:rPr kumimoji="0" lang="en-US" altLang="ko-KR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 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신개념 통신서비스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Centrex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 도입으로       근무환경 개선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+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  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  업무효율 중대</a:t>
            </a:r>
            <a:endParaRPr kumimoji="0" lang="en-US" altLang="ko-KR" sz="1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  <a:p>
            <a:pPr marL="342900" marR="0" indent="-3429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일반전화 대비 저렴한 기본요금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(5200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원→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2,000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원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)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과 통화료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 + 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다양한 부가서비스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(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발신번호표시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,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착신전화 등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)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 이용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64" y="3869104"/>
            <a:ext cx="26987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67" y="3813283"/>
            <a:ext cx="272655" cy="41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Shape 53"/>
          <p:cNvSpPr/>
          <p:nvPr/>
        </p:nvSpPr>
        <p:spPr>
          <a:xfrm>
            <a:off x="214591" y="4569489"/>
            <a:ext cx="382064" cy="1792564"/>
          </a:xfrm>
          <a:prstGeom prst="rect">
            <a:avLst/>
          </a:prstGeom>
          <a:solidFill>
            <a:srgbClr val="FE6E8D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r>
              <a:rPr lang="ko-KR" altLang="en-US" sz="2000" b="1" kern="0" dirty="0">
                <a:solidFill>
                  <a:srgbClr val="FFFFFF"/>
                </a:solidFill>
                <a:latin typeface="Helvetica Light"/>
                <a:sym typeface="Helvetica Light"/>
              </a:rPr>
              <a:t>부가서비스</a:t>
            </a:r>
            <a:endParaRPr sz="2000" b="1" kern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cxnSp>
        <p:nvCxnSpPr>
          <p:cNvPr id="69" name="직선 화살표 연결선 68"/>
          <p:cNvCxnSpPr/>
          <p:nvPr/>
        </p:nvCxnSpPr>
        <p:spPr>
          <a:xfrm>
            <a:off x="7996844" y="2367566"/>
            <a:ext cx="191192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직선 연결선 30"/>
          <p:cNvCxnSpPr/>
          <p:nvPr/>
        </p:nvCxnSpPr>
        <p:spPr>
          <a:xfrm>
            <a:off x="572757" y="5508613"/>
            <a:ext cx="175321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직선 연결선 34"/>
          <p:cNvCxnSpPr/>
          <p:nvPr/>
        </p:nvCxnSpPr>
        <p:spPr>
          <a:xfrm>
            <a:off x="771424" y="4785360"/>
            <a:ext cx="0" cy="144650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직선 화살표 연결선 36"/>
          <p:cNvCxnSpPr/>
          <p:nvPr/>
        </p:nvCxnSpPr>
        <p:spPr>
          <a:xfrm>
            <a:off x="782044" y="4785360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직선 화살표 연결선 39"/>
          <p:cNvCxnSpPr/>
          <p:nvPr/>
        </p:nvCxnSpPr>
        <p:spPr>
          <a:xfrm>
            <a:off x="771424" y="5508613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직선 화살표 연결선 42"/>
          <p:cNvCxnSpPr/>
          <p:nvPr/>
        </p:nvCxnSpPr>
        <p:spPr>
          <a:xfrm>
            <a:off x="771976" y="6224893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직사각형 53"/>
          <p:cNvSpPr/>
          <p:nvPr/>
        </p:nvSpPr>
        <p:spPr>
          <a:xfrm>
            <a:off x="1012414" y="4660714"/>
            <a:ext cx="10691907" cy="33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21531" latinLnBrk="0" hangingPunct="0"/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기본적인 </a:t>
            </a:r>
            <a:r>
              <a:rPr lang="ko-KR" altLang="en-US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인터넷전화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부가서비스</a:t>
            </a:r>
            <a:r>
              <a:rPr lang="ko-KR" altLang="en-US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  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-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발신번호표시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착신전환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당겨 받기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 연결 음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ARS,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문자발송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992094" y="5282891"/>
            <a:ext cx="10691906" cy="365760"/>
          </a:xfrm>
          <a:prstGeom prst="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통화매니저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– </a:t>
            </a:r>
            <a:r>
              <a:rPr lang="ko-KR" altLang="en-US" sz="1600" b="1" dirty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민원 대응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  콜 센터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구축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상대방 전화번호 표시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클릭 투 콜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통화 중 메모 기능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통화 이력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SNS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발송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1032735" y="5847080"/>
            <a:ext cx="10671586" cy="746760"/>
          </a:xfrm>
          <a:prstGeom prst="rect">
            <a:avLst/>
          </a:prstGeom>
          <a:solidFill>
            <a:srgbClr val="DFEFF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KT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기업전용 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TALK 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-  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Two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폰 서비스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내 핸드폰으로 전화를 걸어도 상대 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Phone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에 사무실번호로 표시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 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      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                   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화면 캡 처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저장 차단으로 보안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/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안심 폰 기능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통신 기반의 그룹웨어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그룹통화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(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무전기능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)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2474288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475488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1. </a:t>
            </a:r>
            <a:r>
              <a:rPr lang="ko-KR" altLang="en-US" sz="2000" b="1" dirty="0"/>
              <a:t>인터넷 </a:t>
            </a:r>
            <a:r>
              <a:rPr lang="en-US" altLang="ko-KR" sz="2000" b="1" dirty="0"/>
              <a:t>Centrex </a:t>
            </a:r>
            <a:r>
              <a:rPr lang="ko-KR" altLang="en-US" sz="2000" b="1" dirty="0"/>
              <a:t>기능 및 요금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78" y="959803"/>
            <a:ext cx="10901681" cy="541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3640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3543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2. </a:t>
            </a:r>
            <a:r>
              <a:rPr lang="ko-KR" altLang="en-US" sz="2000" b="1" dirty="0"/>
              <a:t>인터넷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부가서비스 이용 안내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77518" y="1221998"/>
            <a:ext cx="114096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/>
              <a:t>-</a:t>
            </a:r>
            <a:r>
              <a:rPr lang="ko-KR" altLang="en-US" sz="2000" b="1" dirty="0"/>
              <a:t>발신번호표시 </a:t>
            </a:r>
            <a:r>
              <a:rPr lang="en-US" altLang="ko-KR" sz="2000" dirty="0"/>
              <a:t>: </a:t>
            </a:r>
            <a:r>
              <a:rPr lang="ko-KR" altLang="en-US" sz="2000" dirty="0"/>
              <a:t>통화개시 전 수신된 번호를 표시</a:t>
            </a:r>
            <a:r>
              <a:rPr lang="en-US" altLang="ko-KR" sz="2000" dirty="0"/>
              <a:t>(</a:t>
            </a:r>
            <a:r>
              <a:rPr lang="ko-KR" altLang="en-US" sz="2000" dirty="0"/>
              <a:t>확인</a:t>
            </a:r>
            <a:r>
              <a:rPr lang="en-US" altLang="ko-KR" sz="2000" dirty="0"/>
              <a:t>)</a:t>
            </a:r>
            <a:r>
              <a:rPr lang="ko-KR" altLang="en-US" sz="2000" dirty="0"/>
              <a:t>해주는 서비스</a:t>
            </a:r>
            <a:endParaRPr lang="en-US" altLang="ko-KR" sz="2000" dirty="0"/>
          </a:p>
          <a:p>
            <a:r>
              <a:rPr lang="en-US" altLang="ko-KR" sz="2000" dirty="0"/>
              <a:t>                       (</a:t>
            </a:r>
            <a:r>
              <a:rPr lang="ko-KR" altLang="en-US" sz="2000" dirty="0"/>
              <a:t>월 </a:t>
            </a:r>
            <a:r>
              <a:rPr lang="en-US" altLang="ko-KR" sz="2000" dirty="0"/>
              <a:t>1,000</a:t>
            </a:r>
            <a:r>
              <a:rPr lang="ko-KR" altLang="en-US" sz="2000" dirty="0"/>
              <a:t>원으로 일반전화는 </a:t>
            </a:r>
            <a:r>
              <a:rPr lang="en-US" altLang="ko-KR" sz="2000" dirty="0"/>
              <a:t>2800</a:t>
            </a:r>
            <a:r>
              <a:rPr lang="ko-KR" altLang="en-US" sz="2000" dirty="0"/>
              <a:t>원</a:t>
            </a:r>
            <a:r>
              <a:rPr lang="en-US" altLang="ko-KR" sz="2000" dirty="0"/>
              <a:t>) 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발신</a:t>
            </a:r>
            <a:r>
              <a:rPr lang="en-US" altLang="ko-KR" sz="2000" b="1" dirty="0"/>
              <a:t>CID</a:t>
            </a:r>
            <a:r>
              <a:rPr lang="ko-KR" altLang="en-US" sz="2000" b="1" dirty="0"/>
              <a:t>지정</a:t>
            </a:r>
            <a:r>
              <a:rPr lang="en-US" altLang="ko-KR" sz="2000" dirty="0"/>
              <a:t>: </a:t>
            </a:r>
            <a:r>
              <a:rPr lang="ko-KR" altLang="en-US" sz="2000" dirty="0"/>
              <a:t>발신 시 </a:t>
            </a:r>
            <a:r>
              <a:rPr lang="en-US" altLang="ko-KR" sz="2000" dirty="0"/>
              <a:t>070</a:t>
            </a:r>
            <a:r>
              <a:rPr lang="ko-KR" altLang="en-US" sz="2000" dirty="0"/>
              <a:t>번호가 표시되지 않고 사무실 대표전화가 표시되도록 사전 지정 외부</a:t>
            </a:r>
            <a:endParaRPr lang="en-US" altLang="ko-KR" sz="2000" dirty="0"/>
          </a:p>
          <a:p>
            <a:r>
              <a:rPr lang="en-US" altLang="ko-KR" sz="2000" dirty="0"/>
              <a:t>           </a:t>
            </a:r>
            <a:r>
              <a:rPr lang="ko-KR" altLang="en-US" sz="2000" dirty="0"/>
              <a:t>          에서는 </a:t>
            </a:r>
            <a:r>
              <a:rPr lang="ko-KR" altLang="en-US" sz="2000" dirty="0" err="1"/>
              <a:t>발신표시된</a:t>
            </a:r>
            <a:r>
              <a:rPr lang="ko-KR" altLang="en-US" sz="2000" dirty="0"/>
              <a:t> 대표전화로 전화를 하게 됨 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대표종속</a:t>
            </a:r>
            <a:r>
              <a:rPr lang="en-US" altLang="ko-KR" sz="2000" dirty="0"/>
              <a:t>: </a:t>
            </a:r>
            <a:r>
              <a:rPr lang="ko-KR" altLang="en-US" sz="2000" dirty="0"/>
              <a:t>대표전화가 통화중의 경우 사전에 정한 순서대로 벨 울림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동시착신</a:t>
            </a:r>
            <a:r>
              <a:rPr lang="en-US" altLang="ko-KR" sz="2000" dirty="0"/>
              <a:t>: </a:t>
            </a:r>
            <a:r>
              <a:rPr lang="ko-KR" altLang="en-US" sz="2000" dirty="0"/>
              <a:t>발신 시 외부에 표시된 대표전화로 수신이 될 때 동시에 벨 울림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en-US" altLang="ko-KR" sz="2000" dirty="0"/>
          </a:p>
          <a:p>
            <a:r>
              <a:rPr lang="en-US" altLang="ko-KR" sz="2000" b="1" dirty="0"/>
              <a:t>-</a:t>
            </a:r>
            <a:r>
              <a:rPr lang="ko-KR" altLang="en-US" sz="2000" b="1" dirty="0"/>
              <a:t>당겨 받기 </a:t>
            </a:r>
            <a:r>
              <a:rPr lang="en-US" altLang="ko-KR" sz="2000" dirty="0"/>
              <a:t>: </a:t>
            </a:r>
            <a:r>
              <a:rPr lang="ko-KR" altLang="en-US" sz="2000" dirty="0"/>
              <a:t>직원끼리 걸려온 전화를 당겨서 받을 수 있는 서비스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  <a:r>
              <a:rPr lang="ko-KR" altLang="en-US" sz="2000" dirty="0"/>
              <a:t>	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호전환</a:t>
            </a:r>
            <a:r>
              <a:rPr lang="en-US" altLang="ko-KR" sz="2000" dirty="0"/>
              <a:t>: </a:t>
            </a:r>
            <a:r>
              <a:rPr lang="ko-KR" altLang="en-US" sz="2000" dirty="0"/>
              <a:t>업무연속성을 위해 장애발생으로 수신불가시 대표전화를 사전에 정한 직원의 핸드폰에서</a:t>
            </a:r>
            <a:endParaRPr lang="en-US" altLang="ko-KR" sz="2000" dirty="0"/>
          </a:p>
          <a:p>
            <a:r>
              <a:rPr lang="en-US" altLang="ko-KR" sz="2000" dirty="0"/>
              <a:t>            </a:t>
            </a:r>
            <a:r>
              <a:rPr lang="ko-KR" altLang="en-US" sz="2000" dirty="0"/>
              <a:t> 받을 수 있도록 설정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830917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55954" y="123220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o-KR" altLang="en-US" sz="2000" b="1" dirty="0"/>
              <a:t>통화매니저 주요 기능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" y="1012508"/>
            <a:ext cx="10469245" cy="152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846" y="2665836"/>
            <a:ext cx="10757752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285750" indent="-285750" defTabSz="821531" latinLnBrk="0" hangingPunct="0">
              <a:buFont typeface="Arial" charset="0"/>
              <a:buChar char="•"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CRM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기능 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– </a:t>
            </a:r>
            <a:r>
              <a:rPr lang="ko-KR" altLang="ko-KR" sz="1600" b="1" dirty="0"/>
              <a:t>CRM</a:t>
            </a:r>
            <a:r>
              <a:rPr lang="ko-KR" altLang="ko-KR" sz="1600" dirty="0"/>
              <a:t>(고객 관계 관리, </a:t>
            </a:r>
            <a:r>
              <a:rPr lang="ko-KR" altLang="ko-KR" sz="1600" b="1" dirty="0"/>
              <a:t>Customer Relationship Management</a:t>
            </a:r>
            <a:r>
              <a:rPr lang="ko-KR" altLang="ko-KR" sz="1600" dirty="0"/>
              <a:t>)은 소비자들을 자신의 고객으로</a:t>
            </a:r>
            <a:r>
              <a:rPr lang="en-US" altLang="ko-KR" sz="1600" dirty="0"/>
              <a:t> </a:t>
            </a:r>
            <a:r>
              <a:rPr lang="ko-KR" altLang="ko-KR" sz="1600" dirty="0"/>
              <a:t>만들고, </a:t>
            </a:r>
            <a:endParaRPr lang="en-US" altLang="ko-KR" sz="1600" dirty="0"/>
          </a:p>
          <a:p>
            <a:pPr defTabSz="821531" latinLnBrk="0" hangingPunct="0"/>
            <a:r>
              <a:rPr lang="en-US" altLang="ko-KR" sz="1600" dirty="0"/>
              <a:t>                    </a:t>
            </a:r>
            <a:r>
              <a:rPr lang="ko-KR" altLang="ko-KR" sz="1600" dirty="0"/>
              <a:t>이를 장기간 유지하고자 하는 경영 방식</a:t>
            </a:r>
            <a:r>
              <a:rPr lang="ko-KR" altLang="en-US" sz="1600" dirty="0"/>
              <a:t>으로 관리사무소에서 대 입주자 민원 관리 프로그램임</a:t>
            </a:r>
            <a:endParaRPr kumimoji="0" lang="ko-KR" alt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uturaBlack BT" pitchFamily="2" charset="0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" y="3668309"/>
            <a:ext cx="4438650" cy="20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954" y="5663639"/>
            <a:ext cx="4387419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전화벨이 울림과 동시에 상대방 정보가 화면에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뜨므로 전화응대가 쉽습니다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.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233" y="3668309"/>
            <a:ext cx="4600575" cy="20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63967" y="5657998"/>
            <a:ext cx="4935646" cy="882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 응대 시 메모 기능과 메모내용을 통화내역에서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관리하고 확인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,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다음 통화 시 메모 내용 제공</a:t>
            </a:r>
            <a:endParaRPr kumimoji="0" lang="en-US" altLang="ko-KR" sz="16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</a:t>
            </a:r>
            <a:r>
              <a:rPr lang="ko-KR" altLang="en-US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화 중</a:t>
            </a:r>
            <a:r>
              <a:rPr lang="en-US" altLang="ko-KR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 후 문자 발송</a:t>
            </a:r>
            <a:endParaRPr kumimoji="0" lang="ko-KR" alt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8479" y="388926"/>
            <a:ext cx="603504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3. </a:t>
            </a:r>
            <a:r>
              <a:rPr lang="ko-KR" altLang="en-US" sz="2000" b="1" dirty="0"/>
              <a:t>인터넷전화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부가서비스 ① 통화 매니저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3753" y="434767"/>
            <a:ext cx="3792705" cy="35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통화매니저는 인터넷전화가 있어야 서비스 됨</a:t>
            </a:r>
            <a:endParaRPr kumimoji="0" lang="ko-KR" altLang="en-US" sz="14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Y울릉도M" panose="02030600000101010101" pitchFamily="18" charset="-127"/>
              <a:ea typeface="HY울릉도M" panose="02030600000101010101" pitchFamily="18" charset="-127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5628645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8115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4. </a:t>
            </a:r>
            <a:r>
              <a:rPr lang="ko-KR" altLang="en-US" sz="2000" b="1" dirty="0"/>
              <a:t>인터넷전화 부가서비스  </a:t>
            </a:r>
            <a:r>
              <a:rPr lang="ko-KR" altLang="en-US" sz="2000" b="1" dirty="0">
                <a:latin typeface="맑은 고딕"/>
                <a:ea typeface="맑은 고딕"/>
              </a:rPr>
              <a:t>②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KT </a:t>
            </a:r>
            <a:r>
              <a:rPr lang="ko-KR" altLang="en-US" sz="2000" b="1" dirty="0"/>
              <a:t>기업전용 </a:t>
            </a:r>
            <a:r>
              <a:rPr lang="en-US" altLang="ko-KR" sz="2000" b="1" dirty="0"/>
              <a:t>Talk</a:t>
            </a:r>
            <a:endParaRPr lang="ko-KR" altLang="en-US" sz="2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96" y="4267200"/>
            <a:ext cx="3821112" cy="227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960" y="1673517"/>
            <a:ext cx="2600960" cy="206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85260" y="3876709"/>
            <a:ext cx="2693044" cy="3904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보안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안심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폰 기능은 보너스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077" y="899795"/>
            <a:ext cx="2752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92146" y="308969"/>
            <a:ext cx="3621183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* </a:t>
            </a:r>
            <a:r>
              <a: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별첨자료 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KT</a:t>
            </a:r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기업전용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TALK</a:t>
            </a:r>
            <a:r>
              <a: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 참조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731" y="387327"/>
            <a:ext cx="2000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34" y="1362297"/>
            <a:ext cx="7800886" cy="518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21549" y="899795"/>
            <a:ext cx="5174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21531" latinLnBrk="0" hangingPunct="0"/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기업전용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TALK</a:t>
            </a:r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은 인터넷전화가 있어야 서비스 됨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7599680" y="4358640"/>
            <a:ext cx="560016" cy="182880"/>
          </a:xfrm>
          <a:prstGeom prst="straightConnector1">
            <a:avLst/>
          </a:prstGeom>
          <a:noFill/>
          <a:ln w="25400" cap="flat">
            <a:solidFill>
              <a:srgbClr val="FD3D66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직선 화살표 연결선 12"/>
          <p:cNvCxnSpPr>
            <a:endCxn id="4101" idx="1"/>
          </p:cNvCxnSpPr>
          <p:nvPr/>
        </p:nvCxnSpPr>
        <p:spPr>
          <a:xfrm flipV="1">
            <a:off x="5679440" y="1214120"/>
            <a:ext cx="2941637" cy="1491919"/>
          </a:xfrm>
          <a:prstGeom prst="straightConnector1">
            <a:avLst/>
          </a:prstGeom>
          <a:noFill/>
          <a:ln w="25400" cap="flat">
            <a:solidFill>
              <a:srgbClr val="FD3D66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204788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01904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5. </a:t>
            </a:r>
            <a:r>
              <a:rPr lang="ko-KR" altLang="en-US" sz="2000" b="1" dirty="0"/>
              <a:t>인터넷 전화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구축 및 활용 방안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" y="1003618"/>
            <a:ext cx="209878" cy="34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8518" y="983296"/>
            <a:ext cx="7492435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기존 일반전화를 사용 번호 그대로 인터넷전화로 전환하는 방법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461" y="1351279"/>
            <a:ext cx="10672779" cy="1344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1.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기존 사무실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일반전화를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그대로 사용하므로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070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전화에 대한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SPAM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오해 등 불식 뿐 아니라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통화료 절감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2.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통화매니저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4,000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가입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콜 센터 기능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민원전화 업무 대응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defTabSz="821531" latinLnBrk="0" hangingPunct="0"/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* </a:t>
            </a:r>
            <a:r>
              <a:rPr lang="ko-KR" altLang="en-US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일반전화는 그대로 이용하고 추가로 인터넷 전화 신규 개통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일반전화 신청 후 번호 그대로 인터넷 전화 변경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)</a:t>
            </a:r>
          </a:p>
          <a:p>
            <a:pPr defTabSz="821531" latinLnBrk="0" hangingPunct="0"/>
            <a:endParaRPr kumimoji="0" lang="ko-KR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울릉도M" panose="02030600000101010101" pitchFamily="18" charset="-127"/>
              <a:ea typeface="HY울릉도M" panose="02030600000101010101" pitchFamily="18" charset="-127"/>
              <a:cs typeface="Helvetica Light"/>
              <a:sym typeface="Helvetica Ligh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5" y="2619518"/>
            <a:ext cx="233688" cy="33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57311" y="2564028"/>
            <a:ext cx="8335614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 개통 후 통화매니저와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KT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기업전용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TALK 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도입 방안 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518" y="2994310"/>
            <a:ext cx="11025506" cy="1867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기업전용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TALK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은 기업을 대상으로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구내교환기를 무상 제공하는 토인서비스이므로 기본 가입 조건이 전화선     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포트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이상이나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아파트 관리사무소 특성상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회선으로 하향 조정하였음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. </a:t>
            </a: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회선도 부담이 되므로 내년도 부터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회선으로 추가 하향 조정하고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경과 조치로 이벤트 기간 중 기업전용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TALK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초기 가입자에 한하여 월 사용료 를 무상으로 제공하기로 함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인터넷전화 기본료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1,000~4,000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 부담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인터넷결합과 </a:t>
            </a:r>
            <a:r>
              <a:rPr lang="en-US" altLang="ko-KR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년 약정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시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대 기준 </a:t>
            </a:r>
            <a:r>
              <a:rPr lang="ko-KR" altLang="en-US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월 </a:t>
            </a:r>
            <a:r>
              <a:rPr lang="en-US" altLang="ko-KR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1</a:t>
            </a:r>
            <a:r>
              <a:rPr lang="ko-KR" altLang="en-US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만원으로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업무용 폰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(app)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제공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보안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안심 폰 기능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    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그룹웨어 기능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그룹 통화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무전기능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사용 가능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4" y="4691948"/>
            <a:ext cx="290725" cy="41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99461" y="4678754"/>
            <a:ext cx="6081792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Centrex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와 결합한 인터넷의 활용 방안 </a:t>
            </a:r>
            <a:endParaRPr lang="en-US" altLang="ko-KR" sz="20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312" y="5251715"/>
            <a:ext cx="5483960" cy="1129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인터넷 접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속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pc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대수 제한 팝업 불편 해소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주차차단기 등 추가 인터넷 선로 필요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서버용 고정 또는 유동 </a:t>
            </a:r>
            <a:r>
              <a:rPr lang="en-US" altLang="ko-KR" sz="1600" dirty="0" err="1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ip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필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요 시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타 인터넷을 </a:t>
            </a:r>
            <a:r>
              <a:rPr lang="en-US" altLang="ko-KR" sz="1600" dirty="0" err="1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kt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인터넷으로 변경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160" y="4691948"/>
            <a:ext cx="3474719" cy="203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타원 8"/>
          <p:cNvSpPr/>
          <p:nvPr/>
        </p:nvSpPr>
        <p:spPr>
          <a:xfrm>
            <a:off x="3628172" y="4624893"/>
            <a:ext cx="1756628" cy="559767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1259840" y="4013200"/>
            <a:ext cx="1107440" cy="335280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cxnSp>
        <p:nvCxnSpPr>
          <p:cNvPr id="26" name="직선 화살표 연결선 25"/>
          <p:cNvCxnSpPr>
            <a:stCxn id="32" idx="6"/>
          </p:cNvCxnSpPr>
          <p:nvPr/>
        </p:nvCxnSpPr>
        <p:spPr>
          <a:xfrm>
            <a:off x="2367280" y="4180840"/>
            <a:ext cx="1332012" cy="59436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0934613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1233304" y="1360004"/>
            <a:ext cx="9202189" cy="125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  <a:bevelB w="0" h="0"/>
              <a:contourClr>
                <a:schemeClr val="bg1"/>
              </a:contourClr>
            </a:sp3d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관리사무소 민원</a:t>
            </a:r>
            <a:r>
              <a:rPr lang="en-US" altLang="ko-KR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(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전화</a:t>
            </a:r>
            <a:r>
              <a:rPr lang="en-US" altLang="ko-KR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)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업무 끝판용</a:t>
            </a:r>
            <a:endParaRPr lang="en-US" altLang="ko-KR" sz="3600" kern="0" dirty="0">
              <a:solidFill>
                <a:srgbClr val="0097CC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“</a:t>
            </a:r>
            <a:r>
              <a:rPr lang="ko-KR" altLang="en-US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통화매니저</a:t>
            </a: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”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도입 방안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62" y="3078480"/>
            <a:ext cx="5294312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80256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1" y="1003300"/>
            <a:ext cx="11338560" cy="548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8" y="4865653"/>
            <a:ext cx="2000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497840" y="388926"/>
            <a:ext cx="2519680" cy="372089"/>
          </a:xfrm>
          <a:prstGeom prst="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1. </a:t>
            </a:r>
            <a:r>
              <a:rPr kumimoji="0" lang="ko-KR" altLang="en-US" sz="2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통화매니저 소개</a:t>
            </a:r>
          </a:p>
        </p:txBody>
      </p:sp>
    </p:spTree>
    <p:extLst>
      <p:ext uri="{BB962C8B-B14F-4D97-AF65-F5344CB8AC3E}">
        <p14:creationId xmlns:p14="http://schemas.microsoft.com/office/powerpoint/2010/main" val="28848901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2. </a:t>
            </a:r>
            <a:r>
              <a:rPr lang="ko-KR" altLang="en-US" sz="2000" b="1" dirty="0"/>
              <a:t>통화매니저의 기능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862320" y="419704"/>
            <a:ext cx="478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                   </a:t>
            </a:r>
            <a:r>
              <a:rPr lang="en-US" altLang="ko-KR" b="1" dirty="0"/>
              <a:t>KT </a:t>
            </a:r>
            <a:r>
              <a:rPr lang="ko-KR" altLang="en-US" b="1" dirty="0"/>
              <a:t>통화매니저 기능영상 참조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5740"/>
            <a:ext cx="11811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789036"/>
            <a:ext cx="931672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8043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88926"/>
            <a:ext cx="3363914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3. </a:t>
            </a:r>
            <a:r>
              <a:rPr lang="ko-KR" altLang="en-US" sz="2000" b="1" dirty="0"/>
              <a:t>통화매니저 버전 및 요금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179830"/>
            <a:ext cx="353949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039" y="3851275"/>
            <a:ext cx="290004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93" y="1518601"/>
            <a:ext cx="3748087" cy="381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4243" y="5521094"/>
            <a:ext cx="2330765" cy="513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kumimoji="0" lang="en-US" altLang="ko-KR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app</a:t>
            </a:r>
            <a:endParaRPr kumimoji="0" lang="ko-KR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758" y="5673494"/>
            <a:ext cx="2763577" cy="513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lang="en-US" altLang="ko-KR" sz="24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lang="ko-KR" altLang="en-US" sz="24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버전</a:t>
            </a:r>
            <a:endParaRPr kumimoji="0" lang="ko-KR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6" y="2203767"/>
            <a:ext cx="35433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3377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lgerian" pitchFamily="82" charset="0"/>
              </a:rPr>
              <a:t> KT</a:t>
            </a:r>
            <a:r>
              <a:rPr lang="ko-KR" altLang="en-US" dirty="0">
                <a:latin typeface="Algerian" pitchFamily="82" charset="0"/>
              </a:rPr>
              <a:t>기업전용</a:t>
            </a:r>
            <a:r>
              <a:rPr lang="en-US" altLang="ko-KR" dirty="0">
                <a:latin typeface="Algerian" pitchFamily="82" charset="0"/>
              </a:rPr>
              <a:t>TALK</a:t>
            </a:r>
            <a:endParaRPr lang="ko-KR" alt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14" y="1500174"/>
            <a:ext cx="1057282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19499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88264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1. KT </a:t>
            </a:r>
            <a:r>
              <a:rPr lang="ko-KR" altLang="en-US" sz="2000" b="1" dirty="0"/>
              <a:t>기업전용 </a:t>
            </a:r>
            <a:r>
              <a:rPr lang="en-US" altLang="ko-KR" sz="2000" b="1" dirty="0"/>
              <a:t>Talk </a:t>
            </a:r>
            <a:r>
              <a:rPr lang="ko-KR" altLang="en-US" sz="2000" b="1" dirty="0"/>
              <a:t>소개 및 주요 기능특장점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45" y="1615440"/>
            <a:ext cx="6686550" cy="432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" y="1615440"/>
            <a:ext cx="4402773" cy="432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8479" y="824269"/>
            <a:ext cx="10137390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algn="ctr" defTabSz="821531" latinLnBrk="0" hangingPunct="0"/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사무실 유선전화를 스마트 </a:t>
            </a:r>
            <a:r>
              <a:rPr lang="ko-KR" altLang="en-US" b="1" dirty="0" err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폰으로</a:t>
            </a: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이용함과 동시에 기업용 보안 메신저를 제공하는 서비스입니다</a:t>
            </a:r>
            <a:r>
              <a:rPr lang="en-US" altLang="ko-KR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</a:t>
            </a:r>
            <a:b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</a:b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통신사 제약 없이 구성원간 안전하고 편리한 </a:t>
            </a:r>
            <a:r>
              <a:rPr lang="ko-KR" altLang="en-US" b="1" dirty="0" err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모바일</a:t>
            </a: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커뮤니케이션 환경 구현이 가능합니다</a:t>
            </a:r>
            <a:r>
              <a:rPr lang="en-US" altLang="ko-KR" dirty="0"/>
              <a:t>.</a:t>
            </a: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81821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rmAutofit fontScale="9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/>
              <a:t>7. </a:t>
            </a:r>
            <a:r>
              <a:rPr lang="en-US" sz="3200" b="0" i="0" u="none" strike="noStrike" spc="-20"/>
              <a:t>kt</a:t>
            </a:r>
            <a:r>
              <a:rPr sz="3200" b="0" i="0" u="none" strike="noStrike" spc="-20"/>
              <a:t>기업전용</a:t>
            </a:r>
            <a:r>
              <a:rPr lang="en-US" sz="3200" b="0" i="0" u="none" strike="noStrike" spc="-20"/>
              <a:t>talk </a:t>
            </a:r>
            <a:r>
              <a:rPr sz="3200" b="0" i="0" u="none" strike="noStrike" spc="-20"/>
              <a:t>요금</a:t>
            </a:r>
            <a:r>
              <a:rPr lang="en-US" sz="3200" b="0" i="0" u="none" strike="noStrike" spc="-20"/>
              <a:t> &amp; </a:t>
            </a:r>
            <a:r>
              <a:rPr sz="3200" b="0" i="0" u="none" strike="noStrike" spc="-20"/>
              <a:t>타사 비교표</a:t>
            </a:r>
          </a:p>
        </p:txBody>
      </p:sp>
      <p:sp>
        <p:nvSpPr>
          <p:cNvPr id="12293" name="TextBox 12292"/>
          <p:cNvSpPr txBox="1"/>
          <p:nvPr/>
        </p:nvSpPr>
        <p:spPr>
          <a:xfrm>
            <a:off x="826048" y="5877272"/>
            <a:ext cx="8246283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* 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관리자가 앱 기능 설정을 통해 전화 사용 차단</a:t>
            </a: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(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해외 전화 포함</a:t>
            </a: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) 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가능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  자세한 사항은 </a:t>
            </a: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  <a:hlinkClick r:id="rId2"/>
              </a:rPr>
              <a:t>http://kt-giga.com/doc/02/020301.php</a:t>
            </a: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 참조</a:t>
            </a:r>
          </a:p>
        </p:txBody>
      </p:sp>
      <p:graphicFrame>
        <p:nvGraphicFramePr>
          <p:cNvPr id="12294" name="표 12293"/>
          <p:cNvGraphicFramePr>
            <a:graphicFrameLocks noGrp="1"/>
          </p:cNvGraphicFramePr>
          <p:nvPr/>
        </p:nvGraphicFramePr>
        <p:xfrm>
          <a:off x="815414" y="1124744"/>
          <a:ext cx="10280633" cy="4605369"/>
        </p:xfrm>
        <a:graphic>
          <a:graphicData uri="http://schemas.openxmlformats.org/drawingml/2006/table">
            <a:tbl>
              <a:tblPr firstRow="1" bandRow="1"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8785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TALK(</a:t>
                      </a:r>
                      <a:r>
                        <a:rPr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인터넷전화포함</a:t>
                      </a:r>
                      <a:r>
                        <a:rPr lang="en-US"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타사 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비교가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기본료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5,200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216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발신전화 표시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부가서비스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689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기업전용톡 앱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sz="1400"/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투폰 기능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투넘버 서비스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그룹웨어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웅진 그룹웨어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LINEWORKS Lite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무전 기능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전파사용료 분기당 사용료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합계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altLang="ko-KR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(2</a:t>
                      </a:r>
                      <a:r>
                        <a:rPr lang="ko-KR" altLang="en-US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년약정시</a:t>
                      </a:r>
                      <a:r>
                        <a:rPr lang="en-US" altLang="ko-KR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부가세별도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18,000</a:t>
                      </a:r>
                      <a:r>
                        <a:rPr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월 요금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(1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사용자 당 가격임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6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/>
              <a:t>7. </a:t>
            </a:r>
            <a:r>
              <a:rPr lang="en-US" sz="3200" b="0" i="0" u="none" strike="noStrike" spc="-20"/>
              <a:t>kt</a:t>
            </a:r>
            <a:r>
              <a:rPr sz="3200" b="0" i="0" u="none" strike="noStrike" spc="-20"/>
              <a:t>기업전용</a:t>
            </a:r>
            <a:r>
              <a:rPr lang="en-US" sz="3200" b="0" i="0" u="none" strike="noStrike" spc="-20"/>
              <a:t>talk </a:t>
            </a:r>
            <a:r>
              <a:rPr lang="ko-KR" altLang="en-US" sz="3200" b="0" i="0" u="none" strike="noStrike" spc="-20"/>
              <a:t>신청 안내</a:t>
            </a:r>
          </a:p>
        </p:txBody>
      </p:sp>
      <p:sp>
        <p:nvSpPr>
          <p:cNvPr id="12295" name="TextBox 12294"/>
          <p:cNvSpPr txBox="1"/>
          <p:nvPr/>
        </p:nvSpPr>
        <p:spPr>
          <a:xfrm>
            <a:off x="1102424" y="1047905"/>
            <a:ext cx="10358056" cy="4655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1.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기본 청약 회선 수 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5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회선 이상</a:t>
            </a:r>
          </a:p>
          <a:p>
            <a:pPr>
              <a:defRPr/>
            </a:pP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  → 기업전용은 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20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회선 이상 신청 조건으로 아파트단지는 기준을 대폭 하향 조정 함</a:t>
            </a:r>
          </a:p>
          <a:p>
            <a:pPr>
              <a:defRPr/>
            </a:pPr>
            <a:endParaRPr lang="ko-KR" altLang="en-US" sz="200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2.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복잡한 청약절차를 간소화</a:t>
            </a:r>
          </a:p>
          <a:p>
            <a:pPr>
              <a:defRPr/>
            </a:pP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  사업자등록증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(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고유 번호증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)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과 명의인 신분증 사본 팩스 또는 문자 전송</a:t>
            </a:r>
          </a:p>
          <a:p>
            <a:pPr>
              <a:defRPr/>
            </a:pP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  팩스 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031-654-2797,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 문자전송 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010-2629-1600</a:t>
            </a:r>
          </a:p>
          <a:p>
            <a:pPr>
              <a:defRPr/>
            </a:pPr>
            <a:endParaRPr lang="en-US" altLang="ko-KR" sz="200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3. 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기업전용 톡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 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사용자 별로 직위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성명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휴대폰 번호</a:t>
            </a: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이 메일 주소 송부</a:t>
            </a:r>
          </a:p>
          <a:p>
            <a:pPr>
              <a:defRPr/>
            </a:pP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  →기업전용 톡 설치 대행상 필요 자료임</a:t>
            </a:r>
          </a:p>
          <a:p>
            <a:pPr>
              <a:defRPr/>
            </a:pPr>
            <a:endParaRPr lang="en-US" altLang="ko-KR" sz="200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4.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현재 사용하고 있는 일반전화를 전화번호 그대로 인터넷 전화번호로  이동 시 요금 절감 및</a:t>
            </a:r>
          </a:p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  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부가서비스 이용에 유리함</a:t>
            </a:r>
          </a:p>
          <a:p>
            <a:pPr>
              <a:defRPr/>
            </a:pPr>
            <a:endParaRPr lang="ko-KR" altLang="en-US" sz="200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>
                <a:latin typeface="함초롬돋움"/>
                <a:ea typeface="함초롬돋움"/>
                <a:cs typeface="함초롬돋움"/>
              </a:rPr>
              <a:t>5.</a:t>
            </a:r>
            <a:r>
              <a:rPr lang="ko-KR" altLang="en-US" sz="2000">
                <a:latin typeface="함초롬돋움"/>
                <a:ea typeface="함초롬돋움"/>
                <a:cs typeface="함초롬돋움"/>
              </a:rPr>
              <a:t> 현재 통신요금고지서를 보내주시면 맞춤형 설치서비스가 가능함</a:t>
            </a:r>
          </a:p>
          <a:p>
            <a:pPr>
              <a:defRPr/>
            </a:pPr>
            <a:endParaRPr lang="ko-KR" altLang="en-US" sz="2000">
              <a:latin typeface="함초롬돋움"/>
              <a:ea typeface="함초롬돋움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사용자 지정 11">
      <a:dk1>
        <a:srgbClr val="000000"/>
      </a:dk1>
      <a:lt1>
        <a:srgbClr val="FFFFFF"/>
      </a:lt1>
      <a:dk2>
        <a:srgbClr val="555555"/>
      </a:dk2>
      <a:lt2>
        <a:srgbClr val="F1F1F1"/>
      </a:lt2>
      <a:accent1>
        <a:srgbClr val="00ADEA"/>
      </a:accent1>
      <a:accent2>
        <a:srgbClr val="0097CC"/>
      </a:accent2>
      <a:accent3>
        <a:srgbClr val="002D86"/>
      </a:accent3>
      <a:accent4>
        <a:srgbClr val="002060"/>
      </a:accent4>
      <a:accent5>
        <a:srgbClr val="4376AB"/>
      </a:accent5>
      <a:accent6>
        <a:srgbClr val="1991AC"/>
      </a:accent6>
      <a:hlink>
        <a:srgbClr val="00A09E"/>
      </a:hlink>
      <a:folHlink>
        <a:srgbClr val="4376AB"/>
      </a:folHlink>
    </a:clrScheme>
    <a:fontScheme name="나눔스퀘어">
      <a:majorFont>
        <a:latin typeface="나눔스퀘어 ExtraBold"/>
        <a:ea typeface="나눔스퀘어 ExtraBold"/>
        <a:cs typeface=""/>
      </a:majorFont>
      <a:minorFont>
        <a:latin typeface="나눔스퀘어 Bold"/>
        <a:ea typeface="나눔스퀘어 Bold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12700" cap="flat">
          <a:noFill/>
          <a:miter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400" b="0" i="0" u="none" strike="noStrike" cap="none" spc="0" normalizeH="0" baseline="0">
            <a:solidFill>
              <a:schemeClr val="tx1"/>
            </a:solidFill>
            <a:effectLst/>
            <a:uFillTx/>
            <a:latin typeface="+mn-ea"/>
            <a:ea typeface="+mn-ea"/>
            <a:cs typeface="Helvetica Light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5000" b="0" i="0" u="none" strike="noStrike" cap="none" spc="0" normalizeH="0" baseline="0"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1278</Words>
  <Application>Microsoft Office PowerPoint</Application>
  <PresentationFormat>와이드스크린</PresentationFormat>
  <Paragraphs>184</Paragraphs>
  <Slides>15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0" baseType="lpstr">
      <vt:lpstr>FuturaBlack BT</vt:lpstr>
      <vt:lpstr>Helvetica Light</vt:lpstr>
      <vt:lpstr>HY강B</vt:lpstr>
      <vt:lpstr>HY강M</vt:lpstr>
      <vt:lpstr>HY견고딕</vt:lpstr>
      <vt:lpstr>HY울릉도M</vt:lpstr>
      <vt:lpstr>HY헤드라인M</vt:lpstr>
      <vt:lpstr>나눔스퀘어 Bold</vt:lpstr>
      <vt:lpstr>나눔스퀘어 ExtraBold</vt:lpstr>
      <vt:lpstr>맑은 고딕</vt:lpstr>
      <vt:lpstr>함초롬돋움</vt:lpstr>
      <vt:lpstr>함초롬바탕</vt:lpstr>
      <vt:lpstr>Algerian</vt:lpstr>
      <vt:lpstr>Arial</vt:lpstr>
      <vt:lpstr>White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KT기업전용TALK</vt:lpstr>
      <vt:lpstr>PowerPoint 프레젠테이션</vt:lpstr>
      <vt:lpstr>7. kt기업전용talk 요금 &amp; 타사 비교표</vt:lpstr>
      <vt:lpstr>7. kt기업전용talk 신청 안내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 Seulkey</dc:creator>
  <cp:lastModifiedBy>user</cp:lastModifiedBy>
  <cp:revision>836</cp:revision>
  <dcterms:created xsi:type="dcterms:W3CDTF">2019-03-01T02:51:15Z</dcterms:created>
  <dcterms:modified xsi:type="dcterms:W3CDTF">2020-02-15T01:23:40Z</dcterms:modified>
  <cp:version/>
</cp:coreProperties>
</file>